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70"/>
  </p:notesMasterIdLst>
  <p:sldIdLst>
    <p:sldId id="256" r:id="rId2"/>
    <p:sldId id="320" r:id="rId3"/>
    <p:sldId id="321" r:id="rId4"/>
    <p:sldId id="322" r:id="rId5"/>
    <p:sldId id="257" r:id="rId6"/>
    <p:sldId id="258" r:id="rId7"/>
    <p:sldId id="259" r:id="rId8"/>
    <p:sldId id="326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323" r:id="rId19"/>
    <p:sldId id="269" r:id="rId20"/>
    <p:sldId id="270" r:id="rId21"/>
    <p:sldId id="271" r:id="rId22"/>
    <p:sldId id="272" r:id="rId23"/>
    <p:sldId id="327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9" r:id="rId6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DC7BA-A076-1243-82B7-E774F86EDA8C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3276C-7222-B742-8758-AC47C7459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75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741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40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Adventurous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839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Bert, Tom, William (Bill)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163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Lake or Lake-town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607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853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Arkenstone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081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519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Buried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055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Dwalin</a:t>
            </a:r>
            <a:r>
              <a:rPr lang="en-US" dirty="0" smtClean="0"/>
              <a:t>, </a:t>
            </a:r>
            <a:r>
              <a:rPr lang="en-US" dirty="0" err="1" smtClean="0"/>
              <a:t>Balin</a:t>
            </a:r>
            <a:r>
              <a:rPr lang="en-US" dirty="0" smtClean="0"/>
              <a:t>, </a:t>
            </a:r>
            <a:r>
              <a:rPr lang="en-US" dirty="0" err="1" smtClean="0"/>
              <a:t>Kili</a:t>
            </a:r>
            <a:r>
              <a:rPr lang="en-US" dirty="0" smtClean="0"/>
              <a:t>, </a:t>
            </a:r>
            <a:r>
              <a:rPr lang="en-US" dirty="0" err="1" smtClean="0"/>
              <a:t>Fili</a:t>
            </a:r>
            <a:r>
              <a:rPr lang="en-US" dirty="0" smtClean="0"/>
              <a:t>, </a:t>
            </a:r>
            <a:r>
              <a:rPr lang="en-US" dirty="0" err="1" smtClean="0"/>
              <a:t>Dori</a:t>
            </a:r>
            <a:r>
              <a:rPr lang="en-US" dirty="0" smtClean="0"/>
              <a:t>, </a:t>
            </a:r>
            <a:r>
              <a:rPr lang="en-US" dirty="0" err="1" smtClean="0"/>
              <a:t>Nori</a:t>
            </a:r>
            <a:r>
              <a:rPr lang="en-US" dirty="0" smtClean="0"/>
              <a:t>, </a:t>
            </a:r>
            <a:r>
              <a:rPr lang="en-US" dirty="0" err="1" smtClean="0"/>
              <a:t>Ori</a:t>
            </a:r>
            <a:r>
              <a:rPr lang="en-US" dirty="0" smtClean="0"/>
              <a:t>, </a:t>
            </a:r>
            <a:r>
              <a:rPr lang="en-US" dirty="0" err="1" smtClean="0"/>
              <a:t>Oin</a:t>
            </a:r>
            <a:r>
              <a:rPr lang="en-US" dirty="0" smtClean="0"/>
              <a:t>, </a:t>
            </a:r>
            <a:r>
              <a:rPr lang="en-US" dirty="0" err="1" smtClean="0"/>
              <a:t>Gloin</a:t>
            </a:r>
            <a:r>
              <a:rPr lang="en-US" dirty="0" smtClean="0"/>
              <a:t>, </a:t>
            </a:r>
            <a:r>
              <a:rPr lang="en-US" dirty="0" err="1" smtClean="0"/>
              <a:t>Bifur</a:t>
            </a:r>
            <a:r>
              <a:rPr lang="en-US" dirty="0" smtClean="0"/>
              <a:t>, </a:t>
            </a:r>
            <a:r>
              <a:rPr lang="en-US" dirty="0" err="1" smtClean="0"/>
              <a:t>Bofur</a:t>
            </a:r>
            <a:r>
              <a:rPr lang="en-US" dirty="0" smtClean="0"/>
              <a:t>, </a:t>
            </a:r>
            <a:r>
              <a:rPr lang="en-US" dirty="0" err="1" smtClean="0"/>
              <a:t>Bombur</a:t>
            </a:r>
            <a:r>
              <a:rPr lang="en-US" dirty="0" smtClean="0"/>
              <a:t>, </a:t>
            </a:r>
            <a:r>
              <a:rPr lang="en-US" dirty="0" err="1" smtClean="0"/>
              <a:t>Thorin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971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Last Homely House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619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0425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Puts it in his pocket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365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pinecones alighted with fire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251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418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Beorn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643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123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Wood Elves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91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barrels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363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 grabs hold of a barrel as is thrown into the river, so that his splash won’t be noticed.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576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thrush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44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60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Balin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709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870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black shadow flies by, Bilbo drops it, and it goes 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1505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908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Elvenking</a:t>
            </a:r>
            <a:r>
              <a:rPr lang="en-US" dirty="0" smtClean="0"/>
              <a:t> from </a:t>
            </a:r>
            <a:r>
              <a:rPr lang="en-US" dirty="0" err="1" smtClean="0"/>
              <a:t>Mirkwood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617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Bilbo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05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stone falls on his head knocking him unconscious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177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Thorin</a:t>
            </a:r>
            <a:r>
              <a:rPr lang="en-US" dirty="0" smtClean="0"/>
              <a:t> was buried with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994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Circle or circular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0712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His spoons and his reputation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38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019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Thorin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6427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“Ere, ‘</a:t>
            </a:r>
            <a:r>
              <a:rPr lang="en-US" dirty="0" err="1" smtClean="0"/>
              <a:t>oo</a:t>
            </a:r>
            <a:r>
              <a:rPr lang="en-US" dirty="0" smtClean="0"/>
              <a:t> are you?” – Who are you?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14790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Durin’s</a:t>
            </a:r>
            <a:r>
              <a:rPr lang="en-US" dirty="0" smtClean="0"/>
              <a:t> 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0040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75296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Bilbo’s dream in the cave, </a:t>
            </a:r>
            <a:r>
              <a:rPr lang="en-US" dirty="0" err="1" smtClean="0"/>
              <a:t>Bombur’s</a:t>
            </a:r>
            <a:r>
              <a:rPr lang="en-US" dirty="0" smtClean="0"/>
              <a:t> dream in </a:t>
            </a:r>
            <a:r>
              <a:rPr lang="en-US" dirty="0" err="1" smtClean="0"/>
              <a:t>Mirkwood</a:t>
            </a:r>
            <a:r>
              <a:rPr lang="en-US" dirty="0" smtClean="0"/>
              <a:t>, Elrond mentioning that the Necromancer had just been driven</a:t>
            </a:r>
            <a:r>
              <a:rPr lang="en-US" baseline="0" dirty="0" smtClean="0"/>
              <a:t> out of the south of </a:t>
            </a:r>
            <a:r>
              <a:rPr lang="en-US" baseline="0" dirty="0" err="1" smtClean="0"/>
              <a:t>Mirkwood</a:t>
            </a:r>
            <a:r>
              <a:rPr lang="en-US" baseline="0" dirty="0" smtClean="0"/>
              <a:t>, and not actually dead, </a:t>
            </a:r>
            <a:r>
              <a:rPr lang="en-US" dirty="0" smtClean="0"/>
              <a:t>Gandalf insisting on Bilbo</a:t>
            </a:r>
            <a:r>
              <a:rPr lang="en-US" baseline="0" dirty="0" smtClean="0"/>
              <a:t> keeping the trolls’ gold, and there are many more…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9326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 Biter, Beater, </a:t>
            </a:r>
            <a:r>
              <a:rPr lang="en-US" baseline="0" dirty="0" err="1" smtClean="0"/>
              <a:t>Orcrist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Glamdring</a:t>
            </a:r>
            <a:r>
              <a:rPr lang="en-US" baseline="0" dirty="0" smtClean="0"/>
              <a:t>, 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3882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Wood</a:t>
            </a:r>
            <a:r>
              <a:rPr lang="en-US" baseline="0" dirty="0" smtClean="0"/>
              <a:t> Elves’ passageways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0568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Gollum’s home deep in the Misty Mountains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1492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Mirkwood</a:t>
            </a:r>
            <a:r>
              <a:rPr lang="en-US" dirty="0" smtClean="0"/>
              <a:t> (entryway)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11930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Bilbo’s home or hole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85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J.R.R. Tolkien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83792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mountain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4755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89310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2322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Having the dwarves arrive at </a:t>
            </a:r>
            <a:r>
              <a:rPr lang="en-US" dirty="0" err="1" smtClean="0"/>
              <a:t>Beorn’s</a:t>
            </a:r>
            <a:r>
              <a:rPr lang="en-US" dirty="0" smtClean="0"/>
              <a:t> house</a:t>
            </a:r>
            <a:r>
              <a:rPr lang="en-US" baseline="0" dirty="0" smtClean="0"/>
              <a:t> in pairs and five minutes apart.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3133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fantasy fiction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1782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episode with the trolls when Bilbo tries to snatch William’s purse.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14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Ravenhill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5085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5423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 was shot at with an arrow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4303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Thror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7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Wizard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8309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Bilbo’s home and his possessions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5593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Gandalf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2756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Bolg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1228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42138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Beorn</a:t>
            </a:r>
            <a:r>
              <a:rPr lang="en-US" dirty="0" smtClean="0"/>
              <a:t> and The Eagles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8506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1/14</a:t>
            </a:r>
            <a:r>
              <a:rPr lang="en-US" baseline="30000" dirty="0" smtClean="0"/>
              <a:t>th</a:t>
            </a:r>
            <a:r>
              <a:rPr lang="en-US" dirty="0" smtClean="0"/>
              <a:t> of the treasure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8852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necklace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2571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Beorn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35429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Prequel or prelude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0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Smaug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30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Elven</a:t>
            </a:r>
            <a:r>
              <a:rPr lang="en-US" baseline="0" dirty="0" err="1" smtClean="0"/>
              <a:t>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11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Lonely Mountain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3276C-7222-B742-8758-AC47C74593E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75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020755C-A166-F141-B023-DD78A52B0773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97F996B-8907-7149-A4B7-AD89A3C567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2123"/>
            <a:ext cx="7772400" cy="1432651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Copperplate Gothic Bold"/>
                <a:cs typeface="Copperplate Gothic Bold"/>
              </a:rPr>
              <a:t>The Hobbit</a:t>
            </a:r>
            <a:endParaRPr lang="en-US" sz="6600" dirty="0">
              <a:latin typeface="Copperplate Gothic Bold"/>
              <a:cs typeface="Copperplate Gothic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4773"/>
            <a:ext cx="6400800" cy="452587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pperplate Gothic Bold"/>
                <a:cs typeface="Copperplate Gothic Bold"/>
              </a:rPr>
              <a:t>The Battle of </a:t>
            </a:r>
            <a:r>
              <a:rPr lang="en-US" dirty="0" smtClean="0">
                <a:latin typeface="Copperplate Gothic Bold"/>
                <a:cs typeface="Copperplate Gothic Bold"/>
              </a:rPr>
              <a:t>six </a:t>
            </a:r>
            <a:r>
              <a:rPr lang="en-US" dirty="0" smtClean="0">
                <a:latin typeface="Copperplate Gothic Bold"/>
                <a:cs typeface="Copperplate Gothic Bold"/>
              </a:rPr>
              <a:t>Armies</a:t>
            </a:r>
          </a:p>
          <a:p>
            <a:r>
              <a:rPr lang="en-US" sz="2400" dirty="0" smtClean="0">
                <a:latin typeface="Copperplate Gothic Bold"/>
                <a:cs typeface="Copperplate Gothic Bold"/>
              </a:rPr>
              <a:t>(Your </a:t>
            </a:r>
            <a:r>
              <a:rPr lang="en-US" sz="2400" dirty="0" smtClean="0">
                <a:latin typeface="Copperplate Gothic Bold"/>
                <a:cs typeface="Copperplate Gothic Bold"/>
              </a:rPr>
              <a:t>six </a:t>
            </a:r>
            <a:r>
              <a:rPr lang="en-US" sz="2400" dirty="0" smtClean="0">
                <a:latin typeface="Copperplate Gothic Bold"/>
                <a:cs typeface="Copperplate Gothic Bold"/>
              </a:rPr>
              <a:t>Teams)</a:t>
            </a:r>
          </a:p>
          <a:p>
            <a:endParaRPr lang="en-US" dirty="0" smtClean="0">
              <a:latin typeface="Copperplate Gothic Bold"/>
              <a:cs typeface="Copperplate Gothic Bold"/>
            </a:endParaRPr>
          </a:p>
          <a:p>
            <a:endParaRPr lang="en-US" dirty="0">
              <a:latin typeface="Copperplate Gothic Bold"/>
              <a:cs typeface="Copperplate Gothic Bold"/>
            </a:endParaRPr>
          </a:p>
          <a:p>
            <a:r>
              <a:rPr lang="en-US" dirty="0" smtClean="0">
                <a:latin typeface="Copperplate Gothic Bold"/>
                <a:cs typeface="Copperplate Gothic Bold"/>
              </a:rPr>
              <a:t>Who will win? Who will lose? Who will die with honor? Who will die with shame?</a:t>
            </a:r>
          </a:p>
          <a:p>
            <a:endParaRPr lang="en-US" dirty="0" smtClean="0"/>
          </a:p>
          <a:p>
            <a:r>
              <a:rPr lang="en-US" sz="2200" dirty="0"/>
              <a:t>Winning team from each class gets +10 on the Board; 2</a:t>
            </a:r>
            <a:r>
              <a:rPr lang="en-US" sz="2200" baseline="30000" dirty="0"/>
              <a:t>nd</a:t>
            </a:r>
            <a:r>
              <a:rPr lang="en-US" sz="2200" dirty="0"/>
              <a:t> place gets =+5; 3</a:t>
            </a:r>
            <a:r>
              <a:rPr lang="en-US" sz="2200" baseline="30000" dirty="0"/>
              <a:t>rd</a:t>
            </a:r>
            <a:r>
              <a:rPr lang="en-US" sz="2200" dirty="0"/>
              <a:t> gets +1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7962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is Bilbo’s mother’s maiden name?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75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is a synonym for the word, </a:t>
            </a:r>
            <a:r>
              <a:rPr lang="en-US" sz="4800" b="1" i="1" dirty="0" err="1" smtClean="0"/>
              <a:t>Tookish</a:t>
            </a:r>
            <a:r>
              <a:rPr lang="en-US" sz="4800" b="1" dirty="0" smtClean="0"/>
              <a:t>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46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Name the 3 trolls.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646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Esgaroth is also known as _______________.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107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Gandalf gave </a:t>
            </a:r>
            <a:r>
              <a:rPr lang="en-US" sz="4800" b="1" dirty="0" err="1" smtClean="0"/>
              <a:t>Thorin</a:t>
            </a:r>
            <a:r>
              <a:rPr lang="en-US" sz="4800" b="1" dirty="0" smtClean="0"/>
              <a:t> a key and a __________.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898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is known as the Heart of the Mountain or the greatest single treasure?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093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How many dwarves came to Bilbo’s house?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15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did the travelers do with the gold they found in the trolls’ cave?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574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dirty="0" smtClean="0"/>
          </a:p>
          <a:p>
            <a:pPr marL="0" indent="0">
              <a:buNone/>
            </a:pPr>
            <a:r>
              <a:rPr lang="en-US" sz="4800" b="1" dirty="0" smtClean="0"/>
              <a:t>Name all the dwarves.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901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Elrond lives in Rivendell, but what is the name of his house?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61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9807"/>
            <a:ext cx="8229600" cy="4908193"/>
          </a:xfrm>
        </p:spPr>
        <p:txBody>
          <a:bodyPr>
            <a:noAutofit/>
          </a:bodyPr>
          <a:lstStyle/>
          <a:p>
            <a:r>
              <a:rPr lang="en-US" sz="2100" dirty="0" smtClean="0"/>
              <a:t>The Game Master (that’s ME), will designate an amount of time for each question.</a:t>
            </a:r>
          </a:p>
          <a:p>
            <a:r>
              <a:rPr lang="en-US" sz="2100" dirty="0" smtClean="0"/>
              <a:t>When the time is up, your team must have your marker boards face down.</a:t>
            </a:r>
          </a:p>
          <a:p>
            <a:r>
              <a:rPr lang="en-US" sz="2100" dirty="0" smtClean="0"/>
              <a:t>When your team is called on to answer, you must share your answer.</a:t>
            </a:r>
          </a:p>
          <a:p>
            <a:r>
              <a:rPr lang="en-US" sz="2100" dirty="0" smtClean="0"/>
              <a:t>For every correct answer your team will get a point towards the game.</a:t>
            </a:r>
          </a:p>
          <a:p>
            <a:r>
              <a:rPr lang="en-US" sz="2100" dirty="0" smtClean="0"/>
              <a:t>The Game Master will make all calls. Arguing with the Game Master about decisions could cost your team a point. Sometimes all teams that answer correctly will get a point, but sometimes only the BEST or closest answer will get a point. </a:t>
            </a:r>
            <a:endParaRPr lang="en-US" sz="2100" dirty="0" smtClean="0"/>
          </a:p>
          <a:p>
            <a:r>
              <a:rPr lang="en-US" sz="2100" smtClean="0"/>
              <a:t>Every time </a:t>
            </a:r>
            <a:r>
              <a:rPr lang="en-US" sz="2100" dirty="0" smtClean="0"/>
              <a:t>a point is received by a team member, the team must give a high-five to get the point.</a:t>
            </a:r>
            <a:endParaRPr lang="en-US" sz="2100" dirty="0" smtClean="0"/>
          </a:p>
          <a:p>
            <a:pPr marL="0" indent="0"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3765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Rules of the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897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While in the Misty Mountains, what kind of shelter did the travelers go to in order to get out of the thunderstorm?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780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does Bilbo do with the ring when he first finds it?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104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did Gandalf use to try and drive the </a:t>
            </a:r>
            <a:r>
              <a:rPr lang="en-US" sz="4800" b="1" dirty="0" err="1" smtClean="0"/>
              <a:t>Wargs</a:t>
            </a:r>
            <a:r>
              <a:rPr lang="en-US" sz="4800" b="1" dirty="0" smtClean="0"/>
              <a:t> (wolves) away?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163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is a descendent of </a:t>
            </a:r>
            <a:r>
              <a:rPr lang="en-US" sz="4800" b="1" dirty="0" err="1" smtClean="0"/>
              <a:t>Girion</a:t>
            </a:r>
            <a:r>
              <a:rPr lang="en-US" sz="4800" b="1" dirty="0" smtClean="0"/>
              <a:t>, Lord of Dale?</a:t>
            </a:r>
            <a:endParaRPr lang="en-US" sz="4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383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followed the travelers all the way to </a:t>
            </a:r>
            <a:r>
              <a:rPr lang="en-US" sz="4800" b="1" dirty="0" err="1" smtClean="0"/>
              <a:t>Mirkwood</a:t>
            </a:r>
            <a:r>
              <a:rPr lang="en-US" sz="4800" b="1" dirty="0" smtClean="0"/>
              <a:t> in the form of a bear?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706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did Bilbo name his sword?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27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captured the dwarves after they escaped from the spiders?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4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did the travelers use to escape from the Wood Elves?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2814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Bilbo had to be extremely tactful in how HE escaped from the Wood Elves. How does he do it?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7601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type of bird watches and listens to Bilbo near the secret entrance to the mountain?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09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7574"/>
            <a:ext cx="8229600" cy="4525873"/>
          </a:xfrm>
        </p:spPr>
        <p:txBody>
          <a:bodyPr>
            <a:normAutofit/>
          </a:bodyPr>
          <a:lstStyle/>
          <a:p>
            <a:r>
              <a:rPr lang="en-US" dirty="0" smtClean="0"/>
              <a:t>Being loud or obnoxious </a:t>
            </a:r>
          </a:p>
          <a:p>
            <a:r>
              <a:rPr lang="en-US" dirty="0" smtClean="0"/>
              <a:t>Being off task or having members not involved</a:t>
            </a:r>
          </a:p>
          <a:p>
            <a:r>
              <a:rPr lang="en-US" dirty="0" smtClean="0"/>
              <a:t>Not keeping your hands to yourself</a:t>
            </a:r>
          </a:p>
          <a:p>
            <a:r>
              <a:rPr lang="en-US" dirty="0" smtClean="0"/>
              <a:t>Using the white board for anything not assigned</a:t>
            </a:r>
          </a:p>
          <a:p>
            <a:r>
              <a:rPr lang="en-US" dirty="0" smtClean="0"/>
              <a:t>Not cleaning up after yourselves</a:t>
            </a:r>
          </a:p>
          <a:p>
            <a:r>
              <a:rPr lang="en-US" dirty="0" smtClean="0"/>
              <a:t>Name calling, offending, demeaning other students</a:t>
            </a:r>
          </a:p>
          <a:p>
            <a:r>
              <a:rPr lang="en-US" dirty="0" smtClean="0"/>
              <a:t>Arguing with your team members</a:t>
            </a:r>
          </a:p>
          <a:p>
            <a:r>
              <a:rPr lang="en-US" dirty="0" smtClean="0"/>
              <a:t>Arguing with or being disrespectful to the Game Master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a Team can Lose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136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dwarf goes halfway down the dark passageway with Bilbo towards </a:t>
            </a:r>
            <a:r>
              <a:rPr lang="en-US" sz="4800" b="1" dirty="0" err="1" smtClean="0"/>
              <a:t>Smaug’s</a:t>
            </a:r>
            <a:r>
              <a:rPr lang="en-US" sz="4800" b="1" dirty="0" smtClean="0"/>
              <a:t> lair?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8631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sense is </a:t>
            </a:r>
            <a:r>
              <a:rPr lang="en-US" sz="4800" b="1" dirty="0" err="1" smtClean="0"/>
              <a:t>Smaug’s</a:t>
            </a:r>
            <a:r>
              <a:rPr lang="en-US" sz="4800" b="1" dirty="0" smtClean="0"/>
              <a:t> strongest?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196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happens to Bilbo’s torch as he explores </a:t>
            </a:r>
            <a:r>
              <a:rPr lang="en-US" sz="4800" b="1" dirty="0" err="1" smtClean="0"/>
              <a:t>Smaug’s</a:t>
            </a:r>
            <a:r>
              <a:rPr lang="en-US" sz="4800" b="1" dirty="0" smtClean="0"/>
              <a:t> lair?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8761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Whom did the people of Esgaroth want to make their king?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7736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comes to the aide of Esgaroth sending food and supplies</a:t>
            </a:r>
            <a:r>
              <a:rPr lang="en-US" sz="4800" b="1" dirty="0"/>
              <a:t>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4478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was sick of eating cram on the mountain and complained about it?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9348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How is Bilbo hurt in the war?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678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happened to the </a:t>
            </a:r>
            <a:r>
              <a:rPr lang="en-US" sz="4800" b="1" dirty="0" err="1" smtClean="0"/>
              <a:t>Arkenstone</a:t>
            </a:r>
            <a:r>
              <a:rPr lang="en-US" sz="4800" b="1" dirty="0" smtClean="0"/>
              <a:t> in the end?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9832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shape is a hobbit door?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3195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two things did Bilbo lose in the end?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938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Are you ready?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67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Which character could be described as long-winded?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4402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does William’s purse say?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9887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is it called when the last moon of Autumn and the sun are in the sky together?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8627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“Wind got up, and the willows along the river-bank bent and sighed” is an example of what type of figurative language?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7740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Name one example of </a:t>
            </a:r>
            <a:r>
              <a:rPr lang="en-US" sz="4800" b="1" i="1" dirty="0" smtClean="0"/>
              <a:t>foreshadowing</a:t>
            </a:r>
            <a:r>
              <a:rPr lang="en-US" sz="4800" b="1" dirty="0" smtClean="0"/>
              <a:t> from the novel.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1565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Name FIVE </a:t>
            </a:r>
            <a:r>
              <a:rPr lang="en-US" sz="4800" b="1" dirty="0"/>
              <a:t>p</a:t>
            </a:r>
            <a:r>
              <a:rPr lang="en-US" sz="4800" b="1" dirty="0" smtClean="0"/>
              <a:t>roper names that the </a:t>
            </a:r>
            <a:r>
              <a:rPr lang="en-US" sz="4800" b="1" dirty="0" err="1" smtClean="0"/>
              <a:t>Elvish</a:t>
            </a:r>
            <a:r>
              <a:rPr lang="en-US" sz="4800" b="1" dirty="0" smtClean="0"/>
              <a:t> swords are called.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273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“…smaller, less deep underground, and filled with a cleaner air” describes what?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1368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“… a slimy island of rock in the middle of the lake” describes what?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7046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800" b="1" dirty="0" smtClean="0"/>
              <a:t>“The entrance to the path was like a sort of arch leading into a gloomy tunnel made by two great trees that leant together…” describes what?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785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800" b="1" dirty="0" smtClean="0"/>
              <a:t>“… a very comfortable tunnel without smoke, with paneled walls, and floors tiled and carpeted, proved with polished chairs…” describes what?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27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Who wrote </a:t>
            </a:r>
            <a:r>
              <a:rPr lang="en-US" sz="4400" b="1" i="1" dirty="0" smtClean="0"/>
              <a:t>The Hobbit</a:t>
            </a:r>
            <a:r>
              <a:rPr lang="en-US" sz="4400" b="1" dirty="0" smtClean="0"/>
              <a:t>?</a:t>
            </a:r>
            <a:endParaRPr lang="en-US" sz="4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852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“What has roots as nobody sees, Is taller than trees, Up, up it goes, And yet never grows?”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7233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was Gollum’s birthday present?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634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word BEST describes the author’s attitude or tone towards Gollum?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3029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Write down one example that would BEST illustrate Gandalf being </a:t>
            </a:r>
            <a:r>
              <a:rPr lang="en-US" sz="4800" b="1" i="1" dirty="0" smtClean="0"/>
              <a:t>tactful</a:t>
            </a:r>
            <a:r>
              <a:rPr lang="en-US" sz="4800" b="1" dirty="0" smtClean="0"/>
              <a:t>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18997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genre of literature is </a:t>
            </a:r>
            <a:r>
              <a:rPr lang="en-US" sz="4800" b="1" i="1" dirty="0" smtClean="0"/>
              <a:t>The Hobbit</a:t>
            </a:r>
            <a:r>
              <a:rPr lang="en-US" sz="4800" b="1" dirty="0" smtClean="0"/>
              <a:t> considered?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5413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scenario in the early parts of the book might have ended differently had Bilbo had the ring?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217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is the name of the old lookout post near The Lonely Mountain?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210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becomes the new King Under the Mountain?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412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Bard sent a messenger to check and see if </a:t>
            </a:r>
            <a:r>
              <a:rPr lang="en-US" sz="4800" b="1" dirty="0" err="1" smtClean="0"/>
              <a:t>Thorin</a:t>
            </a:r>
            <a:r>
              <a:rPr lang="en-US" sz="4800" b="1" dirty="0" smtClean="0"/>
              <a:t> held to his word. What happened to that messenger?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38394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err="1" smtClean="0"/>
              <a:t>Azog</a:t>
            </a:r>
            <a:r>
              <a:rPr lang="en-US" sz="4800" b="1" dirty="0" smtClean="0"/>
              <a:t> the Goblin murdered ___________________.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332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Gandalf is of what race?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52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was being auctioned off to the highest bidder?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853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was proud of Bilbo for giving the </a:t>
            </a:r>
            <a:r>
              <a:rPr lang="en-US" sz="4800" b="1" dirty="0" err="1" smtClean="0"/>
              <a:t>Arkenstone</a:t>
            </a:r>
            <a:r>
              <a:rPr lang="en-US" sz="4800" b="1" dirty="0" smtClean="0"/>
              <a:t> to Bard and the </a:t>
            </a:r>
            <a:r>
              <a:rPr lang="en-US" sz="4800" b="1" dirty="0" err="1" smtClean="0"/>
              <a:t>Elvenking</a:t>
            </a:r>
            <a:r>
              <a:rPr lang="en-US" sz="4800" b="1" dirty="0" smtClean="0"/>
              <a:t>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45778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is the name of </a:t>
            </a:r>
            <a:r>
              <a:rPr lang="en-US" sz="4800" b="1" dirty="0" err="1" smtClean="0"/>
              <a:t>Azog’s</a:t>
            </a:r>
            <a:r>
              <a:rPr lang="en-US" sz="4800" b="1" dirty="0" smtClean="0"/>
              <a:t> son?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1858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was the dark cloud made up of that sheltered the goblins as they came to war?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12874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The Battle of Five Armies could not have been won without the help of ___________ and _______________.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17625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did Dain give Bard?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265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did Bilbo give the </a:t>
            </a:r>
            <a:r>
              <a:rPr lang="en-US" sz="4800" b="1" dirty="0" err="1" smtClean="0"/>
              <a:t>Elvenking</a:t>
            </a:r>
            <a:r>
              <a:rPr lang="en-US" sz="4800" b="1" dirty="0" smtClean="0"/>
              <a:t>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0329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became a great chief, ruling the land between The Lonely Mountain and </a:t>
            </a:r>
            <a:r>
              <a:rPr lang="en-US" sz="4800" b="1" dirty="0" err="1" smtClean="0"/>
              <a:t>Mirkwood</a:t>
            </a:r>
            <a:r>
              <a:rPr lang="en-US" sz="4800" b="1" dirty="0" smtClean="0"/>
              <a:t>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1295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i="1" dirty="0" smtClean="0"/>
              <a:t>The Hobbit </a:t>
            </a:r>
            <a:r>
              <a:rPr lang="en-US" sz="4800" b="1" dirty="0" smtClean="0"/>
              <a:t>is a ___________ to the </a:t>
            </a:r>
            <a:r>
              <a:rPr lang="en-US" sz="4800" b="1" i="1" dirty="0" smtClean="0"/>
              <a:t>Lord of the Rings</a:t>
            </a:r>
            <a:r>
              <a:rPr lang="en-US" sz="4800" b="1" dirty="0" smtClean="0"/>
              <a:t>.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990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is the dragon that haunted The Lonely Mountain?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96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ended up with the emeralds of </a:t>
            </a:r>
            <a:r>
              <a:rPr lang="en-US" sz="4800" b="1" dirty="0" err="1" smtClean="0"/>
              <a:t>Girion</a:t>
            </a:r>
            <a:r>
              <a:rPr lang="en-US" sz="4800" b="1" dirty="0" smtClean="0"/>
              <a:t>?</a:t>
            </a:r>
            <a:endParaRPr lang="en-US" sz="4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89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mountain are the travelers trying to get to?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245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6299</TotalTime>
  <Words>1436</Words>
  <Application>Microsoft Macintosh PowerPoint</Application>
  <PresentationFormat>On-screen Show (4:3)</PresentationFormat>
  <Paragraphs>224</Paragraphs>
  <Slides>68</Slides>
  <Notes>68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Hardcover</vt:lpstr>
      <vt:lpstr>The Hobbit</vt:lpstr>
      <vt:lpstr>Rules of the Game</vt:lpstr>
      <vt:lpstr>Ways a Team can Lose Points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Hardin-Jefferson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Hobbit</dc:title>
  <dc:creator>HYDE CAROLE</dc:creator>
  <cp:lastModifiedBy>HYDE CAROLE</cp:lastModifiedBy>
  <cp:revision>32</cp:revision>
  <cp:lastPrinted>2015-05-14T18:58:40Z</cp:lastPrinted>
  <dcterms:created xsi:type="dcterms:W3CDTF">2012-12-10T14:33:29Z</dcterms:created>
  <dcterms:modified xsi:type="dcterms:W3CDTF">2015-05-18T18:32:09Z</dcterms:modified>
</cp:coreProperties>
</file>